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304" r:id="rId5"/>
    <p:sldId id="311" r:id="rId6"/>
    <p:sldId id="314" r:id="rId7"/>
    <p:sldId id="305" r:id="rId8"/>
    <p:sldId id="299" r:id="rId9"/>
    <p:sldId id="298" r:id="rId10"/>
    <p:sldId id="295" r:id="rId11"/>
    <p:sldId id="323" r:id="rId12"/>
    <p:sldId id="318" r:id="rId13"/>
    <p:sldId id="296" r:id="rId14"/>
    <p:sldId id="307" r:id="rId15"/>
    <p:sldId id="315" r:id="rId16"/>
    <p:sldId id="316" r:id="rId17"/>
    <p:sldId id="322" r:id="rId18"/>
    <p:sldId id="317" r:id="rId19"/>
    <p:sldId id="320" r:id="rId20"/>
    <p:sldId id="321" r:id="rId21"/>
    <p:sldId id="303" r:id="rId22"/>
    <p:sldId id="312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ício" id="{C108C2A2-E2CE-45B1-A8C2-280FA97F001D}">
          <p14:sldIdLst>
            <p14:sldId id="304"/>
          </p14:sldIdLst>
        </p14:section>
        <p14:section name="1 - Objetivos Gerais e Específicos" id="{58B66F2C-8348-432C-8AED-26B64A28A5D8}">
          <p14:sldIdLst>
            <p14:sldId id="311"/>
            <p14:sldId id="314"/>
            <p14:sldId id="305"/>
          </p14:sldIdLst>
        </p14:section>
        <p14:section name="2 - Por que do projeto?" id="{68454C93-2686-4056-87EF-5E5D306608AD}">
          <p14:sldIdLst>
            <p14:sldId id="299"/>
            <p14:sldId id="298"/>
            <p14:sldId id="295"/>
            <p14:sldId id="323"/>
          </p14:sldIdLst>
        </p14:section>
        <p14:section name="3 -  O publico alvo e quais ferramentas serão utilizadas" id="{F94E4237-64DF-4D9A-8A75-875541790978}">
          <p14:sldIdLst>
            <p14:sldId id="318"/>
            <p14:sldId id="296"/>
            <p14:sldId id="307"/>
            <p14:sldId id="315"/>
            <p14:sldId id="316"/>
            <p14:sldId id="322"/>
            <p14:sldId id="317"/>
            <p14:sldId id="320"/>
            <p14:sldId id="321"/>
          </p14:sldIdLst>
        </p14:section>
        <p14:section name="5 - Agradecimentos" id="{2657BBD0-DBD6-40AD-83B2-BC400F733ACD}">
          <p14:sldIdLst>
            <p14:sldId id="303"/>
            <p14:sldId id="312"/>
          </p14:sldIdLst>
        </p14:section>
        <p14:section name=" Informações do Cliente" id="{F98F7B81-079F-4464-8523-305321BEC32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A00"/>
    <a:srgbClr val="546E7A"/>
    <a:srgbClr val="25CADE"/>
    <a:srgbClr val="FFA726"/>
    <a:srgbClr val="9ECF64"/>
    <a:srgbClr val="FFA825"/>
    <a:srgbClr val="FF8A65"/>
    <a:srgbClr val="68217A"/>
    <a:srgbClr val="92A4AA"/>
    <a:srgbClr val="358B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CONTE" userId="S::lucas.conte@etec.sp.gov.br::4da2ed7b-acfe-41e6-a1ce-c8f159a2ddb0" providerId="AD" clId="Web-{33338311-A3FF-42B4-88B9-F5B333C4B3E0}"/>
    <pc:docChg chg="modSld">
      <pc:chgData name="LUCAS CONTE" userId="S::lucas.conte@etec.sp.gov.br::4da2ed7b-acfe-41e6-a1ce-c8f159a2ddb0" providerId="AD" clId="Web-{33338311-A3FF-42B4-88B9-F5B333C4B3E0}" dt="2018-06-01T20:25:29.231" v="0" actId="1076"/>
      <pc:docMkLst>
        <pc:docMk/>
      </pc:docMkLst>
      <pc:sldChg chg="modSp">
        <pc:chgData name="LUCAS CONTE" userId="S::lucas.conte@etec.sp.gov.br::4da2ed7b-acfe-41e6-a1ce-c8f159a2ddb0" providerId="AD" clId="Web-{33338311-A3FF-42B4-88B9-F5B333C4B3E0}" dt="2018-06-01T20:25:29.231" v="0" actId="1076"/>
        <pc:sldMkLst>
          <pc:docMk/>
          <pc:sldMk cId="2519119676" sldId="304"/>
        </pc:sldMkLst>
        <pc:picChg chg="mod">
          <ac:chgData name="LUCAS CONTE" userId="S::lucas.conte@etec.sp.gov.br::4da2ed7b-acfe-41e6-a1ce-c8f159a2ddb0" providerId="AD" clId="Web-{33338311-A3FF-42B4-88B9-F5B333C4B3E0}" dt="2018-06-01T20:25:29.231" v="0" actId="1076"/>
          <ac:picMkLst>
            <pc:docMk/>
            <pc:sldMk cId="2519119676" sldId="304"/>
            <ac:picMk id="17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gif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40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50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8C109-4CF4-4E6B-AA2F-02741BDEE57F}" type="datetimeFigureOut">
              <a:rPr lang="pt-BR" smtClean="0"/>
              <a:t>01/06/2018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96D3F1-B828-4E4C-82B5-17F78AA4FDB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MATHEUS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89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858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69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MATHEUS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6241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MATHEUS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871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4631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LUCAS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838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LUCAS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1347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318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636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96D3F1-B828-4E4C-82B5-17F78AA4FDB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2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213B78-E56C-4B34-9F40-3E277259642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092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52500" y="1847850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1BF037-12A4-412E-B42F-5103543A5017}" type="datetimeFigureOut">
              <a:rPr lang="pt-BR" smtClean="0"/>
              <a:t>01/06/2018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213B78-E56C-4B34-9F40-3E277259642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74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12891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FF2">
            <a:alpha val="9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: Cantos Arredondados 9"/>
          <p:cNvSpPr/>
          <p:nvPr userDrawn="1"/>
        </p:nvSpPr>
        <p:spPr>
          <a:xfrm>
            <a:off x="-1" y="6832598"/>
            <a:ext cx="12192001" cy="45719"/>
          </a:xfrm>
          <a:prstGeom prst="roundRect">
            <a:avLst/>
          </a:prstGeom>
          <a:solidFill>
            <a:srgbClr val="007CC0"/>
          </a:solidFill>
          <a:ln>
            <a:solidFill>
              <a:srgbClr val="007CC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59" y="5242651"/>
            <a:ext cx="1180413" cy="144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06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ustomXml" Target="../../customXml/item3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slide" Target="slide12.xml"/><Relationship Id="rId10" Type="http://schemas.openxmlformats.org/officeDocument/2006/relationships/image" Target="../media/image2.png"/><Relationship Id="rId4" Type="http://schemas.openxmlformats.org/officeDocument/2006/relationships/image" Target="../media/image12.png"/><Relationship Id="rId9" Type="http://schemas.openxmlformats.org/officeDocument/2006/relationships/image" Target="../media/image13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7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png"/><Relationship Id="rId3" Type="http://schemas.openxmlformats.org/officeDocument/2006/relationships/image" Target="../media/image21.png"/><Relationship Id="rId7" Type="http://schemas.openxmlformats.org/officeDocument/2006/relationships/slide" Target="slide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ustomXml" Target="../../customXml/item2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5" Type="http://schemas.openxmlformats.org/officeDocument/2006/relationships/slide" Target="slide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4991636" y="5393776"/>
            <a:ext cx="1832859" cy="722229"/>
            <a:chOff x="7985902" y="5797674"/>
            <a:chExt cx="457200" cy="182880"/>
          </a:xfrm>
        </p:grpSpPr>
        <p:sp>
          <p:nvSpPr>
            <p:cNvPr id="7" name="Rectangle 4"/>
            <p:cNvSpPr/>
            <p:nvPr/>
          </p:nvSpPr>
          <p:spPr>
            <a:xfrm>
              <a:off x="7985902" y="5797674"/>
              <a:ext cx="457200" cy="182880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5"/>
            <p:cNvSpPr/>
            <p:nvPr/>
          </p:nvSpPr>
          <p:spPr>
            <a:xfrm>
              <a:off x="8004953" y="5816725"/>
              <a:ext cx="402336" cy="137160"/>
            </a:xfrm>
            <a:prstGeom prst="rect">
              <a:avLst/>
            </a:prstGeom>
            <a:solidFill>
              <a:srgbClr val="00B0F0"/>
            </a:solidFill>
            <a:ln w="3175">
              <a:solidFill>
                <a:srgbClr val="FFFFFF"/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3"/>
          <p:cNvSpPr/>
          <p:nvPr/>
        </p:nvSpPr>
        <p:spPr>
          <a:xfrm>
            <a:off x="6260935" y="5393723"/>
            <a:ext cx="549858" cy="72222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useClick"/>
          <p:cNvSpPr/>
          <p:nvPr>
            <p:custDataLst>
              <p:custData r:id="rId2"/>
            </p:custDataLst>
          </p:nvPr>
        </p:nvSpPr>
        <p:spPr>
          <a:xfrm rot="20359169">
            <a:off x="4295245" y="7138188"/>
            <a:ext cx="151053" cy="247694"/>
          </a:xfrm>
          <a:custGeom>
            <a:avLst/>
            <a:gdLst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806746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806746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806746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64057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35333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30570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35333 h 997971"/>
              <a:gd name="connsiteX7" fmla="*/ 0 w 592890"/>
              <a:gd name="connsiteY7" fmla="*/ 806746 h 9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890" h="997971">
                <a:moveTo>
                  <a:pt x="0" y="806746"/>
                </a:moveTo>
                <a:lnTo>
                  <a:pt x="296445" y="0"/>
                </a:lnTo>
                <a:lnTo>
                  <a:pt x="592890" y="806746"/>
                </a:lnTo>
                <a:lnTo>
                  <a:pt x="386188" y="730570"/>
                </a:lnTo>
                <a:lnTo>
                  <a:pt x="386188" y="997971"/>
                </a:lnTo>
                <a:lnTo>
                  <a:pt x="206702" y="997971"/>
                </a:lnTo>
                <a:lnTo>
                  <a:pt x="206702" y="735333"/>
                </a:lnTo>
                <a:lnTo>
                  <a:pt x="0" y="806746"/>
                </a:lnTo>
                <a:close/>
              </a:path>
            </a:pathLst>
          </a:custGeom>
          <a:solidFill>
            <a:srgbClr val="FFFFFF"/>
          </a:solidFill>
          <a:ln w="3175">
            <a:solidFill>
              <a:srgbClr val="000000">
                <a:lumMod val="85000"/>
                <a:lumOff val="15000"/>
              </a:srgbClr>
            </a:solidFill>
          </a:ln>
          <a:effectLst>
            <a:glow rad="139700">
              <a:srgbClr val="F79646">
                <a:satMod val="175000"/>
                <a:alpha val="40000"/>
              </a:srgbClr>
            </a:glow>
            <a:outerShdw blurRad="25400" dist="25400" dir="2040000" algn="tl" rotWithShape="0">
              <a:prstClr val="black">
                <a:alpha val="20000"/>
              </a:prstClr>
            </a:outerShdw>
          </a:effectLst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97531" tIns="48766" rIns="97531" bIns="48766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730" y="889984"/>
            <a:ext cx="3290050" cy="4026817"/>
          </a:xfrm>
          <a:prstGeom prst="rect">
            <a:avLst/>
          </a:prstGeom>
        </p:spPr>
      </p:pic>
      <p:pic>
        <p:nvPicPr>
          <p:cNvPr id="18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47021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sultado de imagem para logotipo centro paula souza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65" y="5593752"/>
            <a:ext cx="2217031" cy="911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5349922" y="6359857"/>
            <a:ext cx="118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PLAY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911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7037E-6 C 0.01094 -0.00093 0.02227 0.00115 0.03308 -0.00301 C 0.04141 -0.00625 0.04805 -0.01551 0.05547 -0.02176 C 0.08503 -0.04653 0.0974 -0.08172 0.1142 -0.12616 C 0.11927 -0.15394 0.12214 -0.18079 0.12214 -0.20973 " pathEditMode="relative" rAng="0" ptsTypes="AAAAA">
                                      <p:cBhvr>
                                        <p:cTn id="6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7" y="-10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50"/>
                            </p:stCondLst>
                            <p:childTnLst>
                              <p:par>
                                <p:cTn id="8" presetID="23" presetClass="exit" presetSubtype="32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" dur="1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7037E-7 L -0.10977 -0.00185 " pathEditMode="relative" rAng="0" ptsTypes="AA">
                                      <p:cBhvr>
                                        <p:cTn id="1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95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50"/>
                            </p:stCondLst>
                            <p:childTnLst>
                              <p:par>
                                <p:cTn id="1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  <p:bldP spid="9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Zoom de Slide 9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4944693"/>
                  </p:ext>
                </p:extLst>
              </p:nvPr>
            </p:nvGraphicFramePr>
            <p:xfrm>
              <a:off x="8804085" y="4356265"/>
              <a:ext cx="529703" cy="529703"/>
            </p:xfrm>
            <a:graphic>
              <a:graphicData uri="http://schemas.microsoft.com/office/powerpoint/2016/slidezoom">
                <pslz:sldZm>
                  <pslz:sldZmObj sldId="315" cId="4023477154">
                    <pslz:zmPr id="{CDF0FDBB-BEAF-42F7-BFA0-83B1D317C799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29703" cy="5297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Zoom de Slide 9">
                <a:hlinkClick r:id="rId5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04085" y="4356265"/>
                <a:ext cx="529703" cy="529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Zoom de Slide 11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05385047"/>
                  </p:ext>
                </p:extLst>
              </p:nvPr>
            </p:nvGraphicFramePr>
            <p:xfrm>
              <a:off x="4548327" y="3929158"/>
              <a:ext cx="1101845" cy="1373898"/>
            </p:xfrm>
            <a:graphic>
              <a:graphicData uri="http://schemas.microsoft.com/office/powerpoint/2016/slidezoom">
                <pslz:sldZm>
                  <pslz:sldZmObj sldId="307" cId="4120665734">
                    <pslz:zmPr id="{B44A3875-1E68-4557-B777-9180FD5E3592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01845" cy="1373898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Zoom de Slide 11">
                <a:hlinkClick r:id="rId8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8327" y="3929158"/>
                <a:ext cx="1101845" cy="1373898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pic>
        <p:nvPicPr>
          <p:cNvPr id="15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47021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/>
          <p:cNvSpPr/>
          <p:nvPr/>
        </p:nvSpPr>
        <p:spPr>
          <a:xfrm>
            <a:off x="918485" y="794910"/>
            <a:ext cx="11842172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Adobe Heiti Std R" panose="020B0400000000000000" pitchFamily="34" charset="-128"/>
              </a:rPr>
              <a:t> Para qual cliente? 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Adobe Heiti Std R" panose="020B0400000000000000" pitchFamily="34" charset="-128"/>
              </a:rPr>
              <a:t>Quais ferramentas serão utilizadas?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Adobe Heiti Std R" panose="020B0400000000000000" pitchFamily="34" charset="-128"/>
              </a:rPr>
              <a:t>Qual o publico alvo 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pt-B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7074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luxograma: Entrada Manual 17"/>
          <p:cNvSpPr/>
          <p:nvPr/>
        </p:nvSpPr>
        <p:spPr>
          <a:xfrm>
            <a:off x="1" y="4892004"/>
            <a:ext cx="12192000" cy="1946952"/>
          </a:xfrm>
          <a:prstGeom prst="flowChartManualInpu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luxograma: Terminação 14"/>
          <p:cNvSpPr/>
          <p:nvPr/>
        </p:nvSpPr>
        <p:spPr>
          <a:xfrm>
            <a:off x="7133453" y="1350487"/>
            <a:ext cx="3629695" cy="3156813"/>
          </a:xfrm>
          <a:prstGeom prst="flowChartTerminator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Fluxograma: Terminação 15"/>
          <p:cNvSpPr/>
          <p:nvPr/>
        </p:nvSpPr>
        <p:spPr>
          <a:xfrm>
            <a:off x="7530717" y="1705289"/>
            <a:ext cx="2835168" cy="2465798"/>
          </a:xfrm>
          <a:prstGeom prst="flowChartTerminator">
            <a:avLst/>
          </a:prstGeom>
          <a:solidFill>
            <a:srgbClr val="546E7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3655" y="-638204"/>
            <a:ext cx="5848256" cy="8811268"/>
          </a:xfrm>
          <a:prstGeom prst="rect">
            <a:avLst/>
          </a:prstGeom>
        </p:spPr>
      </p:pic>
      <p:pic>
        <p:nvPicPr>
          <p:cNvPr id="3" name="Imagem 2" descr="photoshop-icon.png"/>
          <p:cNvPicPr/>
          <p:nvPr/>
        </p:nvPicPr>
        <p:blipFill>
          <a:blip r:embed="rId5"/>
          <a:stretch>
            <a:fillRect/>
          </a:stretch>
        </p:blipFill>
        <p:spPr>
          <a:xfrm>
            <a:off x="4105974" y="5183818"/>
            <a:ext cx="1400084" cy="1400084"/>
          </a:xfrm>
          <a:prstGeom prst="rect">
            <a:avLst/>
          </a:prstGeom>
        </p:spPr>
      </p:pic>
      <p:pic>
        <p:nvPicPr>
          <p:cNvPr id="4" name="Imagem 3" descr="Fireworks Logo².png"/>
          <p:cNvPicPr/>
          <p:nvPr/>
        </p:nvPicPr>
        <p:blipFill>
          <a:blip r:embed="rId6"/>
          <a:stretch>
            <a:fillRect/>
          </a:stretch>
        </p:blipFill>
        <p:spPr>
          <a:xfrm>
            <a:off x="4133275" y="3551064"/>
            <a:ext cx="1400084" cy="1340940"/>
          </a:xfrm>
          <a:prstGeom prst="rect">
            <a:avLst/>
          </a:prstGeom>
        </p:spPr>
      </p:pic>
      <p:pic>
        <p:nvPicPr>
          <p:cNvPr id="5" name="Imagem 4" descr="Imagem relacionada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89246" y="0"/>
            <a:ext cx="1703710" cy="1703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m 7" descr="Resultado de imagem para brmodelo logico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78951" y="1872366"/>
            <a:ext cx="1275398" cy="127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m 8" descr="Resultado de imagem para sql SERVER LOGO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8982" y="1871655"/>
            <a:ext cx="2598638" cy="19040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/>
          <p:cNvSpPr txBox="1"/>
          <p:nvPr/>
        </p:nvSpPr>
        <p:spPr>
          <a:xfrm>
            <a:off x="1536275" y="643161"/>
            <a:ext cx="2082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8A6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659773" y="2349667"/>
            <a:ext cx="1612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err="1">
                <a:solidFill>
                  <a:srgbClr val="9ECF6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brModelo</a:t>
            </a:r>
            <a:endParaRPr lang="pt-BR" sz="2000" b="1">
              <a:solidFill>
                <a:srgbClr val="9ECF6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629782" y="3876049"/>
            <a:ext cx="1680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>
                <a:solidFill>
                  <a:srgbClr val="FFA72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Fireworks</a:t>
            </a:r>
            <a:endParaRPr lang="pt-BR" sz="2000" b="1">
              <a:solidFill>
                <a:srgbClr val="FFA72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553737" y="5562891"/>
            <a:ext cx="1832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>
                <a:solidFill>
                  <a:srgbClr val="25CAD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Photoshop</a:t>
            </a:r>
            <a:endParaRPr lang="pt-BR" sz="2000" b="1">
              <a:solidFill>
                <a:srgbClr val="25CA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CaixaDeTexto 25"/>
          <p:cNvSpPr txBox="1"/>
          <p:nvPr/>
        </p:nvSpPr>
        <p:spPr>
          <a:xfrm>
            <a:off x="6472307" y="185696"/>
            <a:ext cx="52517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Ferramentas Utilizadas</a:t>
            </a:r>
            <a:endParaRPr lang="pt-BR" sz="2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Resultado de imagem para C# logotipo 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753" y="5242048"/>
            <a:ext cx="1103350" cy="110335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665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Imagem relacionad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28" r="2" b="14555"/>
          <a:stretch/>
        </p:blipFill>
        <p:spPr bwMode="auto"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Resultado de imagem para leitur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7723"/>
          <a:stretch/>
        </p:blipFill>
        <p:spPr bwMode="auto">
          <a:xfrm>
            <a:off x="4791075" y="4357117"/>
            <a:ext cx="4570758" cy="2500884"/>
          </a:xfrm>
          <a:custGeom>
            <a:avLst/>
            <a:gdLst>
              <a:gd name="connsiteX0" fmla="*/ 1717230 w 4570758"/>
              <a:gd name="connsiteY0" fmla="*/ 0 h 2500884"/>
              <a:gd name="connsiteX1" fmla="*/ 4570758 w 4570758"/>
              <a:gd name="connsiteY1" fmla="*/ 0 h 2500884"/>
              <a:gd name="connsiteX2" fmla="*/ 3411951 w 4570758"/>
              <a:gd name="connsiteY2" fmla="*/ 2500884 h 2500884"/>
              <a:gd name="connsiteX3" fmla="*/ 3405728 w 4570758"/>
              <a:gd name="connsiteY3" fmla="*/ 2500884 h 2500884"/>
              <a:gd name="connsiteX4" fmla="*/ 2215937 w 4570758"/>
              <a:gd name="connsiteY4" fmla="*/ 2500884 h 2500884"/>
              <a:gd name="connsiteX5" fmla="*/ 565892 w 4570758"/>
              <a:gd name="connsiteY5" fmla="*/ 2500884 h 2500884"/>
              <a:gd name="connsiteX6" fmla="*/ 0 w 4570758"/>
              <a:gd name="connsiteY6" fmla="*/ 2500884 h 2500884"/>
              <a:gd name="connsiteX7" fmla="*/ 0 w 4570758"/>
              <a:gd name="connsiteY7" fmla="*/ 2500883 h 2500884"/>
              <a:gd name="connsiteX8" fmla="*/ 552186 w 4570758"/>
              <a:gd name="connsiteY8" fmla="*/ 2500883 h 2500884"/>
              <a:gd name="connsiteX9" fmla="*/ 558423 w 4570758"/>
              <a:gd name="connsiteY9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0758" h="2500884">
                <a:moveTo>
                  <a:pt x="1717230" y="0"/>
                </a:moveTo>
                <a:lnTo>
                  <a:pt x="4570758" y="0"/>
                </a:lnTo>
                <a:lnTo>
                  <a:pt x="3411951" y="2500884"/>
                </a:lnTo>
                <a:lnTo>
                  <a:pt x="3405728" y="2500884"/>
                </a:lnTo>
                <a:lnTo>
                  <a:pt x="2215937" y="2500884"/>
                </a:lnTo>
                <a:lnTo>
                  <a:pt x="565892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09333" y="2239097"/>
            <a:ext cx="6546309" cy="36021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Bibliotecas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publicas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e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privadas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e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escolas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podem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utilizar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o </a:t>
            </a:r>
            <a:r>
              <a:rPr lang="en-US" sz="4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programa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40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Papiro</a:t>
            </a:r>
            <a:r>
              <a:rPr lang="en-US" sz="4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para </a:t>
            </a:r>
            <a:r>
              <a:rPr lang="en-US" sz="40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controle</a:t>
            </a:r>
            <a:r>
              <a:rPr lang="en-US" sz="4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dos </a:t>
            </a:r>
            <a:r>
              <a:rPr lang="en-US" sz="40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empréstimo</a:t>
            </a:r>
            <a:r>
              <a:rPr lang="en-US" sz="4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dos </a:t>
            </a:r>
            <a:r>
              <a:rPr lang="en-US" sz="40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seus</a:t>
            </a:r>
            <a:r>
              <a:rPr lang="en-US" sz="40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40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livros</a:t>
            </a: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.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4752438" y="367125"/>
            <a:ext cx="36040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Publico Alvo</a:t>
            </a:r>
            <a:endParaRPr lang="pt-BR" sz="2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Zoom de Slide 2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3389402"/>
                  </p:ext>
                </p:extLst>
              </p:nvPr>
            </p:nvGraphicFramePr>
            <p:xfrm>
              <a:off x="7843034" y="4355447"/>
              <a:ext cx="4350153" cy="2487535"/>
            </p:xfrm>
            <a:graphic>
              <a:graphicData uri="http://schemas.microsoft.com/office/powerpoint/2016/slidezoom">
                <pslz:sldZm>
                  <pslz:sldZmObj sldId="316" cId="1234453977">
                    <pslz:zmPr id="{7D9C4C98-20DA-4B5A-AA58-B5533177F685}" returnToParent="0" transitionDur="75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350153" cy="248753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Zoom de Slide 2">
                <a:hlinkClick r:id="rId7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43034" y="4355447"/>
                <a:ext cx="4350153" cy="24875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3477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Resultado de imagem para logotipo centro paula souza 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8637" y="5730032"/>
            <a:ext cx="1927834" cy="79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Resultado de imagem para etec itaquaquecetub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55099" y="1265499"/>
            <a:ext cx="6184580" cy="4143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60669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47021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ângulo 10"/>
          <p:cNvSpPr/>
          <p:nvPr/>
        </p:nvSpPr>
        <p:spPr>
          <a:xfrm>
            <a:off x="-260597" y="1265499"/>
            <a:ext cx="5435982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8700" lvl="1" indent="-571500">
              <a:buFont typeface="Wingdings" panose="05000000000000000000" pitchFamily="2" charset="2"/>
              <a:buChar char="q"/>
            </a:pPr>
            <a:r>
              <a:rPr 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</a:rPr>
              <a:t>Instituições de ensino mantidas pelo governo do Estado de São Paulo e subordinadas ao Centro Estadual de Educação Tecnológica Paula Souza, que ministram cursos técnicos e ensino médio.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2784036" y="41916"/>
            <a:ext cx="662392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Informações do Cliente</a:t>
            </a:r>
          </a:p>
        </p:txBody>
      </p:sp>
    </p:spTree>
    <p:extLst>
      <p:ext uri="{BB962C8B-B14F-4D97-AF65-F5344CB8AC3E}">
        <p14:creationId xmlns:p14="http://schemas.microsoft.com/office/powerpoint/2010/main" val="1234453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2047" y="1835305"/>
            <a:ext cx="10994409" cy="2165590"/>
          </a:xfrm>
        </p:spPr>
        <p:txBody>
          <a:bodyPr/>
          <a:lstStyle/>
          <a:p>
            <a:pPr algn="ctr"/>
            <a:r>
              <a:rPr lang="pt-BR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Sobre o Banco de Dados</a:t>
            </a:r>
            <a:endParaRPr lang="pt-B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Resultado de imagem para SQL logotipo png"/>
          <p:cNvPicPr>
            <a:picLocks noChangeAspect="1" noChangeArrowheads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7267" y="2804047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54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C:\Users\541503340\Downloads\conceitual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22" r="4069" b="3242"/>
          <a:stretch/>
        </p:blipFill>
        <p:spPr bwMode="auto">
          <a:xfrm>
            <a:off x="1702275" y="996664"/>
            <a:ext cx="10489725" cy="58408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380021" y="77095"/>
            <a:ext cx="91342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de Entidade e Relacionamento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833218" y="1892080"/>
            <a:ext cx="9140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b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b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400428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/>
          <p:nvPr/>
        </p:nvPicPr>
        <p:blipFill>
          <a:blip r:embed="rId2"/>
          <a:stretch>
            <a:fillRect/>
          </a:stretch>
        </p:blipFill>
        <p:spPr>
          <a:xfrm>
            <a:off x="1555845" y="686929"/>
            <a:ext cx="10636155" cy="61710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5151335" y="-82512"/>
            <a:ext cx="34451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Modelo Lógico</a:t>
            </a:r>
          </a:p>
        </p:txBody>
      </p:sp>
    </p:spTree>
    <p:extLst>
      <p:ext uri="{BB962C8B-B14F-4D97-AF65-F5344CB8AC3E}">
        <p14:creationId xmlns:p14="http://schemas.microsoft.com/office/powerpoint/2010/main" val="2679595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973153"/>
            <a:ext cx="12178952" cy="59462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aixaDeTexto 5"/>
          <p:cNvSpPr txBox="1"/>
          <p:nvPr/>
        </p:nvSpPr>
        <p:spPr>
          <a:xfrm>
            <a:off x="3490871" y="203072"/>
            <a:ext cx="52245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 Caso de Uso</a:t>
            </a:r>
          </a:p>
        </p:txBody>
      </p:sp>
    </p:spTree>
    <p:extLst>
      <p:ext uri="{BB962C8B-B14F-4D97-AF65-F5344CB8AC3E}">
        <p14:creationId xmlns:p14="http://schemas.microsoft.com/office/powerpoint/2010/main" val="11083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" name="Retângulo 6"/>
          <p:cNvSpPr/>
          <p:nvPr/>
        </p:nvSpPr>
        <p:spPr>
          <a:xfrm>
            <a:off x="-27299" y="1338127"/>
            <a:ext cx="12192000" cy="4135271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330" y="1338127"/>
            <a:ext cx="3804413" cy="4132016"/>
          </a:xfrm>
          <a:prstGeom prst="rect">
            <a:avLst/>
          </a:prstGeom>
        </p:spPr>
      </p:pic>
      <p:cxnSp>
        <p:nvCxnSpPr>
          <p:cNvPr id="32" name="Straight Connector 1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3265" y="1570814"/>
            <a:ext cx="0" cy="3710227"/>
          </a:xfrm>
          <a:prstGeom prst="line">
            <a:avLst/>
          </a:prstGeom>
          <a:ln>
            <a:solidFill>
              <a:srgbClr val="00B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ângulo 5"/>
          <p:cNvSpPr/>
          <p:nvPr/>
        </p:nvSpPr>
        <p:spPr>
          <a:xfrm>
            <a:off x="9003151" y="1741611"/>
            <a:ext cx="301688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LUCAS CONTE</a:t>
            </a:r>
          </a:p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ERICK </a:t>
            </a:r>
          </a:p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LEONARDO</a:t>
            </a:r>
          </a:p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KIM</a:t>
            </a:r>
          </a:p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MATHEUS </a:t>
            </a:r>
          </a:p>
          <a:p>
            <a:endParaRPr lang="pt-BR" sz="2800" dirty="0">
              <a:solidFill>
                <a:srgbClr val="00B0F0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r>
              <a:rPr lang="pt-BR" sz="2800" dirty="0">
                <a:solidFill>
                  <a:srgbClr val="00B0F0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PROFESSOR: GENIVALDO </a:t>
            </a:r>
          </a:p>
        </p:txBody>
      </p:sp>
    </p:spTree>
    <p:extLst>
      <p:ext uri="{BB962C8B-B14F-4D97-AF65-F5344CB8AC3E}">
        <p14:creationId xmlns:p14="http://schemas.microsoft.com/office/powerpoint/2010/main" val="205766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4991636" y="5393776"/>
            <a:ext cx="1832859" cy="722229"/>
            <a:chOff x="7985902" y="5797674"/>
            <a:chExt cx="457200" cy="182880"/>
          </a:xfrm>
        </p:grpSpPr>
        <p:sp>
          <p:nvSpPr>
            <p:cNvPr id="7" name="Rectangle 4"/>
            <p:cNvSpPr/>
            <p:nvPr/>
          </p:nvSpPr>
          <p:spPr>
            <a:xfrm>
              <a:off x="7985902" y="5797674"/>
              <a:ext cx="457200" cy="182880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5"/>
            <p:cNvSpPr/>
            <p:nvPr/>
          </p:nvSpPr>
          <p:spPr>
            <a:xfrm>
              <a:off x="8004953" y="5816725"/>
              <a:ext cx="402336" cy="137160"/>
            </a:xfrm>
            <a:prstGeom prst="rect">
              <a:avLst/>
            </a:prstGeom>
            <a:solidFill>
              <a:srgbClr val="00B0F0"/>
            </a:solidFill>
            <a:ln w="3175">
              <a:solidFill>
                <a:srgbClr val="FFFFFF"/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angle 3"/>
          <p:cNvSpPr/>
          <p:nvPr/>
        </p:nvSpPr>
        <p:spPr>
          <a:xfrm>
            <a:off x="4997624" y="5381691"/>
            <a:ext cx="549858" cy="72222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ouseClick"/>
          <p:cNvSpPr/>
          <p:nvPr>
            <p:custDataLst>
              <p:custData r:id="rId2"/>
            </p:custDataLst>
          </p:nvPr>
        </p:nvSpPr>
        <p:spPr>
          <a:xfrm rot="20359169">
            <a:off x="4295245" y="7138188"/>
            <a:ext cx="151053" cy="247694"/>
          </a:xfrm>
          <a:custGeom>
            <a:avLst/>
            <a:gdLst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806746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806746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806746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64057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66438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35333 h 997971"/>
              <a:gd name="connsiteX7" fmla="*/ 0 w 592890"/>
              <a:gd name="connsiteY7" fmla="*/ 806746 h 997971"/>
              <a:gd name="connsiteX0" fmla="*/ 0 w 592890"/>
              <a:gd name="connsiteY0" fmla="*/ 806746 h 997971"/>
              <a:gd name="connsiteX1" fmla="*/ 296445 w 592890"/>
              <a:gd name="connsiteY1" fmla="*/ 0 h 997971"/>
              <a:gd name="connsiteX2" fmla="*/ 592890 w 592890"/>
              <a:gd name="connsiteY2" fmla="*/ 806746 h 997971"/>
              <a:gd name="connsiteX3" fmla="*/ 386188 w 592890"/>
              <a:gd name="connsiteY3" fmla="*/ 730570 h 997971"/>
              <a:gd name="connsiteX4" fmla="*/ 386188 w 592890"/>
              <a:gd name="connsiteY4" fmla="*/ 997971 h 997971"/>
              <a:gd name="connsiteX5" fmla="*/ 206702 w 592890"/>
              <a:gd name="connsiteY5" fmla="*/ 997971 h 997971"/>
              <a:gd name="connsiteX6" fmla="*/ 206702 w 592890"/>
              <a:gd name="connsiteY6" fmla="*/ 735333 h 997971"/>
              <a:gd name="connsiteX7" fmla="*/ 0 w 592890"/>
              <a:gd name="connsiteY7" fmla="*/ 806746 h 99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890" h="997971">
                <a:moveTo>
                  <a:pt x="0" y="806746"/>
                </a:moveTo>
                <a:lnTo>
                  <a:pt x="296445" y="0"/>
                </a:lnTo>
                <a:lnTo>
                  <a:pt x="592890" y="806746"/>
                </a:lnTo>
                <a:lnTo>
                  <a:pt x="386188" y="730570"/>
                </a:lnTo>
                <a:lnTo>
                  <a:pt x="386188" y="997971"/>
                </a:lnTo>
                <a:lnTo>
                  <a:pt x="206702" y="997971"/>
                </a:lnTo>
                <a:lnTo>
                  <a:pt x="206702" y="735333"/>
                </a:lnTo>
                <a:lnTo>
                  <a:pt x="0" y="806746"/>
                </a:lnTo>
                <a:close/>
              </a:path>
            </a:pathLst>
          </a:custGeom>
          <a:solidFill>
            <a:srgbClr val="FFFFFF"/>
          </a:solidFill>
          <a:ln w="3175">
            <a:solidFill>
              <a:srgbClr val="000000">
                <a:lumMod val="85000"/>
                <a:lumOff val="15000"/>
              </a:srgbClr>
            </a:solidFill>
          </a:ln>
          <a:effectLst>
            <a:glow rad="139700">
              <a:srgbClr val="F79646">
                <a:satMod val="175000"/>
                <a:alpha val="40000"/>
              </a:srgbClr>
            </a:glow>
            <a:outerShdw blurRad="25400" dist="25400" dir="2040000" algn="tl" rotWithShape="0">
              <a:prstClr val="black">
                <a:alpha val="20000"/>
              </a:prstClr>
            </a:outerShdw>
          </a:effectLst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97531" tIns="48766" rIns="97531" bIns="48766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89058" y="2154060"/>
            <a:ext cx="6813884" cy="910222"/>
          </a:xfrm>
        </p:spPr>
        <p:txBody>
          <a:bodyPr/>
          <a:lstStyle/>
          <a:p>
            <a:r>
              <a:rPr lang="pt-BR" sz="115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</a:rPr>
              <a:t>OBRIGADO</a:t>
            </a:r>
            <a:endParaRPr lang="pt-BR" sz="6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5623013" y="612201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>
                <a:solidFill>
                  <a:schemeClr val="bg1"/>
                </a:solidFill>
                <a:latin typeface="Oswald"/>
              </a:rPr>
              <a:t>OFF</a:t>
            </a:r>
          </a:p>
        </p:txBody>
      </p:sp>
      <p:pic>
        <p:nvPicPr>
          <p:cNvPr id="13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60669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2603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-0.02061 C 0.01068 -0.0213 0.02123 -0.01968 0.03125 -0.02292 C 0.03894 -0.02547 0.04519 -0.03264 0.05209 -0.0375 C 0.07956 -0.05672 0.09115 -0.08426 0.10677 -0.11875 C 0.11146 -0.14051 0.11407 -0.16135 0.11407 -0.18403 " pathEditMode="relative" rAng="0" ptsTypes="AAAAA">
                                      <p:cBhvr>
                                        <p:cTn id="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77" y="-8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23" presetClass="exit" presetSubtype="32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" dur="1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977 0.00185 L -1.875E-6 1.48148E-6 " pathEditMode="relative" rAng="0" ptsTypes="AA">
                                      <p:cBhvr>
                                        <p:cTn id="13" dur="2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95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  <p:bldP spid="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084986" y="1791560"/>
            <a:ext cx="632636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8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</a:rPr>
              <a:t>Objetivo do</a:t>
            </a:r>
          </a:p>
          <a:p>
            <a:pPr lvl="1"/>
            <a:r>
              <a:rPr lang="pt-BR" sz="8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</a:rPr>
              <a:t>  projeto. </a:t>
            </a:r>
          </a:p>
          <a:p>
            <a:endParaRPr lang="pt-BR" sz="2000"/>
          </a:p>
        </p:txBody>
      </p:sp>
      <p:sp>
        <p:nvSpPr>
          <p:cNvPr id="5" name="CaixaDeTexto 4"/>
          <p:cNvSpPr txBox="1"/>
          <p:nvPr/>
        </p:nvSpPr>
        <p:spPr>
          <a:xfrm>
            <a:off x="4474155" y="2945722"/>
            <a:ext cx="30578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>
                <a:solidFill>
                  <a:schemeClr val="accent3">
                    <a:lumMod val="50000"/>
                  </a:schemeClr>
                </a:solidFill>
                <a:latin typeface="Oswald"/>
              </a:rPr>
              <a:t>Qual o objetivo do projeto?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Zoom de Slide 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8603352"/>
                  </p:ext>
                </p:extLst>
              </p:nvPr>
            </p:nvGraphicFramePr>
            <p:xfrm>
              <a:off x="8452297" y="2483893"/>
              <a:ext cx="2211763" cy="1824703"/>
            </p:xfrm>
            <a:graphic>
              <a:graphicData uri="http://schemas.microsoft.com/office/powerpoint/2016/slidezoom">
                <pslz:sldZm>
                  <pslz:sldZmObj sldId="314" cId="3039862113">
                    <pslz:zmPr id="{040038D1-76E1-471C-8735-28BFD9038BFF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11763" cy="18247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Zoom de Slide 8">
                <a:hlinkClick r:id="rId5" action="ppaction://hlinksldjump"/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52297" y="2483893"/>
                <a:ext cx="2211763" cy="18247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7823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2499010" y="1908708"/>
            <a:ext cx="695320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pt-BR" sz="40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571500" indent="-571500" algn="ctr">
              <a:buFont typeface="Wingdings" panose="05000000000000000000" pitchFamily="2" charset="2"/>
              <a:buChar char="q"/>
            </a:pPr>
            <a:r>
              <a:rPr lang="pt-BR" sz="4000" b="1" dirty="0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É influenciar no controle dos livros retirados na Biblioteca da </a:t>
            </a:r>
            <a:r>
              <a:rPr lang="pt-BR" sz="4000" b="1" dirty="0" err="1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Etec</a:t>
            </a:r>
            <a:r>
              <a:rPr lang="pt-BR" sz="4000" b="1" dirty="0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 de Itaquaquecetuba. </a:t>
            </a:r>
          </a:p>
          <a:p>
            <a:endParaRPr lang="en-US" sz="20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5975615" y="3244334"/>
            <a:ext cx="240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>
                <a:solidFill>
                  <a:srgbClr val="3C65AE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:</a:t>
            </a:r>
            <a:endParaRPr lang="en-US" sz="1400">
              <a:solidFill>
                <a:srgbClr val="3C65AE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9862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2058698" y="905173"/>
            <a:ext cx="874540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Este trabalho analisa os fatores antecedentes que podem influenciar a melhoria do gerenciamento da Biblioteca.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pt-BR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/>
              <a:ea typeface="Adobe Heiti Std R" panose="020B0400000000000000" pitchFamily="34" charset="-128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Temos como fundamento, aplicar melhores formas, de modo paralelo as percepções sobre os benefícios que podem ser obtidos com o uso do programa </a:t>
            </a:r>
            <a:r>
              <a:rPr lang="pt-BR" sz="3600" b="1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Papiro</a:t>
            </a:r>
            <a:r>
              <a:rPr lang="pt-BR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00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988898"/>
            <a:ext cx="1671210" cy="1671210"/>
          </a:xfrm>
          <a:prstGeom prst="rect">
            <a:avLst/>
          </a:prstGeom>
        </p:spPr>
      </p:pic>
      <p:pic>
        <p:nvPicPr>
          <p:cNvPr id="3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47021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749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1500">
        <p159:morph option="byObject"/>
      </p:transition>
    </mc:Choice>
    <mc:Fallback xmlns="">
      <p:transition advClick="0" advTm="15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557212" y="2127129"/>
            <a:ext cx="139446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 Por que deste  projeto? </a:t>
            </a:r>
          </a:p>
          <a:p>
            <a:endParaRPr lang="pt-BR" sz="6600" dirty="0">
              <a:solidFill>
                <a:schemeClr val="accent5"/>
              </a:solidFill>
              <a:latin typeface="Oswald"/>
            </a:endParaRPr>
          </a:p>
          <a:p>
            <a:endParaRPr lang="pt-BR" sz="6000" dirty="0">
              <a:solidFill>
                <a:schemeClr val="accent5"/>
              </a:solidFill>
              <a:latin typeface="Oswald"/>
            </a:endParaRPr>
          </a:p>
          <a:p>
            <a:endParaRPr lang="pt-BR" sz="28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856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1602473" y="379178"/>
            <a:ext cx="913717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/>
                <a:ea typeface="Adobe Heiti Std R" panose="020B0400000000000000" pitchFamily="34" charset="-128"/>
              </a:rPr>
              <a:t>  Segundo as informações dadas, pelos administradores da biblioteca da escola:</a:t>
            </a:r>
          </a:p>
        </p:txBody>
      </p:sp>
      <p:sp>
        <p:nvSpPr>
          <p:cNvPr id="6" name="Retângulo 5"/>
          <p:cNvSpPr/>
          <p:nvPr/>
        </p:nvSpPr>
        <p:spPr>
          <a:xfrm>
            <a:off x="1885665" y="2131557"/>
            <a:ext cx="85707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3200" b="1" dirty="0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A biblioteca sofre grandes descontroles no gerenciamento dos livros emprestados</a:t>
            </a:r>
          </a:p>
        </p:txBody>
      </p:sp>
      <p:sp>
        <p:nvSpPr>
          <p:cNvPr id="7" name="Retângulo 6"/>
          <p:cNvSpPr/>
          <p:nvPr/>
        </p:nvSpPr>
        <p:spPr>
          <a:xfrm>
            <a:off x="1862918" y="2670166"/>
            <a:ext cx="92463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endParaRPr lang="pt-BR" sz="3200" b="1" dirty="0">
              <a:solidFill>
                <a:schemeClr val="bg1"/>
              </a:solidFill>
              <a:latin typeface="Oswald"/>
              <a:ea typeface="Adobe Heiti Std R" panose="020B0400000000000000" pitchFamily="34" charset="-128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3200" b="1" dirty="0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O programa ira manter o controle  absoluto dos empréstimo feitos, facilitando o uso do mesmo.</a:t>
            </a:r>
          </a:p>
        </p:txBody>
      </p:sp>
      <p:sp>
        <p:nvSpPr>
          <p:cNvPr id="8" name="Retângulo 7"/>
          <p:cNvSpPr/>
          <p:nvPr/>
        </p:nvSpPr>
        <p:spPr>
          <a:xfrm>
            <a:off x="1862918" y="4239826"/>
            <a:ext cx="946376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3200" b="1" dirty="0">
                <a:solidFill>
                  <a:schemeClr val="bg1"/>
                </a:solidFill>
                <a:latin typeface="Oswald"/>
                <a:ea typeface="Adobe Heiti Std R" panose="020B0400000000000000" pitchFamily="34" charset="-128"/>
              </a:rPr>
              <a:t>Assim fazendo com que o responsável, tenha mais visibilidade e controle.</a:t>
            </a:r>
          </a:p>
        </p:txBody>
      </p:sp>
    </p:spTree>
    <p:extLst>
      <p:ext uri="{BB962C8B-B14F-4D97-AF65-F5344CB8AC3E}">
        <p14:creationId xmlns:p14="http://schemas.microsoft.com/office/powerpoint/2010/main" val="388519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10"/>
    </mc:Choice>
    <mc:Fallback xmlns="">
      <p:transition spd="slow" advTm="2531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A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/>
          <a:srcRect t="1127"/>
          <a:stretch/>
        </p:blipFill>
        <p:spPr>
          <a:xfrm>
            <a:off x="0" y="382139"/>
            <a:ext cx="12192000" cy="4789678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481015" y="6211669"/>
            <a:ext cx="77109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1200" b="1" u="sng" dirty="0"/>
              <a:t>https://www.saraiva.com.br/banco-de-dados-projeto-e-implementacao154170.html?pac_id=123134&amp;gclid=EAIaIQobChMIwbCg8OvN1AIVFwSRCh3q8AawEAkYBCAB</a:t>
            </a:r>
          </a:p>
          <a:p>
            <a:pPr algn="r"/>
            <a:r>
              <a:rPr lang="pt-BR" sz="1200" b="1" u="sng" dirty="0"/>
              <a:t>EgJ6IvD_BwE</a:t>
            </a:r>
          </a:p>
        </p:txBody>
      </p:sp>
      <p:sp>
        <p:nvSpPr>
          <p:cNvPr id="6" name="CaixaDeTexto 5"/>
          <p:cNvSpPr txBox="1"/>
          <p:nvPr/>
        </p:nvSpPr>
        <p:spPr>
          <a:xfrm flipH="1">
            <a:off x="2879676" y="5171817"/>
            <a:ext cx="84752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Apenas um livro, custa em torno de R$ 168,30 (Cento e sessenta e oito reais e trinta centavos).</a:t>
            </a:r>
            <a:endParaRPr lang="pt-B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6392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A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988898"/>
            <a:ext cx="1671210" cy="1671210"/>
          </a:xfrm>
          <a:prstGeom prst="rect">
            <a:avLst/>
          </a:prstGeom>
        </p:spPr>
      </p:pic>
      <p:pic>
        <p:nvPicPr>
          <p:cNvPr id="3" name="Picture 4" descr="Resultado de imagem para etec itaquaquecetub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959" y="5847021"/>
            <a:ext cx="1221720" cy="66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8422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" advClick="0" advTm="1500">
        <p159:morph option="byObject"/>
      </p:transition>
    </mc:Choice>
    <mc:Fallback xmlns="">
      <p:transition advClick="0" advTm="15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Oswald"/>
        <a:ea typeface=""/>
        <a:cs typeface=""/>
      </a:majorFont>
      <a:minorFont>
        <a:latin typeface="Oswa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ontrol xmlns="http://schemas.microsoft.com/VisualStudio/2011/storyboarding/control">
  <Id Name="System.Storyboarding.Common.MouseClick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MouseClick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MouseClick" Revision="1" Stencil="System.Storyboarding.Common" StencilVersion="0.1"/>
</Control>
</file>

<file path=customXml/itemProps1.xml><?xml version="1.0" encoding="utf-8"?>
<ds:datastoreItem xmlns:ds="http://schemas.openxmlformats.org/officeDocument/2006/customXml" ds:itemID="{9E3BC718-FB34-4F08-B27C-8DD0057B00A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9C8B8225-F599-4EC0-9DE9-845C32807E55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5B9E9AC0-121A-4E92-B5F9-89BF2BEFBEF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287</Words>
  <Application>Microsoft Office PowerPoint</Application>
  <PresentationFormat>Widescreen</PresentationFormat>
  <Paragraphs>66</Paragraphs>
  <Slides>19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Sobre o Banco de Dados</vt:lpstr>
      <vt:lpstr>PowerPoint Presentation</vt:lpstr>
      <vt:lpstr>PowerPoint Presentation</vt:lpstr>
      <vt:lpstr>PowerPoint Presentation</vt:lpstr>
      <vt:lpstr>PowerPoint Presentation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Conte</dc:creator>
  <cp:lastModifiedBy>lucas.conte@etec.sp.gov.br</cp:lastModifiedBy>
  <cp:revision>27</cp:revision>
  <dcterms:modified xsi:type="dcterms:W3CDTF">2018-06-01T20:25:31Z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https://etecspgov-my.sharepoint.com/personal/lucas_conte_etec_sp_gov_br/Documents/Etec/TCC/Papiro.pptx</vt:lpwstr>
  </property>
</Properties>
</file>

<file path=docProps/thumbnail.jpeg>
</file>